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4"/>
  </p:handoutMasterIdLst>
  <p:sldIdLst>
    <p:sldId id="256" r:id="rId3"/>
    <p:sldId id="288" r:id="rId5"/>
    <p:sldId id="257" r:id="rId6"/>
    <p:sldId id="267" r:id="rId7"/>
    <p:sldId id="268" r:id="rId8"/>
    <p:sldId id="269" r:id="rId9"/>
    <p:sldId id="270" r:id="rId10"/>
    <p:sldId id="271" r:id="rId11"/>
    <p:sldId id="260" r:id="rId12"/>
    <p:sldId id="272" r:id="rId13"/>
    <p:sldId id="261" r:id="rId14"/>
    <p:sldId id="273" r:id="rId15"/>
    <p:sldId id="274" r:id="rId16"/>
    <p:sldId id="275" r:id="rId17"/>
    <p:sldId id="276" r:id="rId18"/>
    <p:sldId id="284" r:id="rId19"/>
    <p:sldId id="277" r:id="rId20"/>
    <p:sldId id="285" r:id="rId21"/>
    <p:sldId id="286" r:id="rId22"/>
    <p:sldId id="262" r:id="rId23"/>
    <p:sldId id="263" r:id="rId24"/>
    <p:sldId id="312" r:id="rId25"/>
    <p:sldId id="317" r:id="rId26"/>
    <p:sldId id="318" r:id="rId27"/>
    <p:sldId id="319" r:id="rId28"/>
    <p:sldId id="320" r:id="rId29"/>
    <p:sldId id="289" r:id="rId30"/>
    <p:sldId id="264" r:id="rId31"/>
    <p:sldId id="265" r:id="rId32"/>
    <p:sldId id="287" r:id="rId3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æ·±è²æ ·å¼ 2 - å¼ºè° 1/å¼ºè°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howGuides="1">
      <p:cViewPr varScale="1">
        <p:scale>
          <a:sx n="75" d="100"/>
          <a:sy n="75" d="100"/>
        </p:scale>
        <p:origin x="90" y="96"/>
      </p:cViewPr>
      <p:guideLst>
        <p:guide orient="horz" pos="2150"/>
        <p:guide pos="400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hyperlink" Target="http://www.conybrown.cn/apps/retrieve-njnu/" TargetMode="External"/><Relationship Id="rId1" Type="http://schemas.openxmlformats.org/officeDocument/2006/relationships/hyperlink" Target="https://github.com/enderman19980125/TinySearchEngine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1149350" y="2821305"/>
            <a:ext cx="98933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60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小型搜索引擎的设计与实现</a:t>
            </a:r>
            <a:endParaRPr lang="en-US" altLang="en-US" sz="60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199255" y="4652645"/>
            <a:ext cx="3793490" cy="15068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孙振强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algn="ctr"/>
            <a:r>
              <a:rPr lang="en-US" altLang="en-US" sz="2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南京师范大学</a:t>
            </a:r>
            <a:endParaRPr lang="en-US" altLang="en-US" sz="28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algn="ctr"/>
            <a:r>
              <a:rPr lang="en-US" altLang="en-US" sz="2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计算机与电子信息学院</a:t>
            </a:r>
            <a:endParaRPr lang="en-US" altLang="en-US" sz="28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10" name="Picture 9" descr="Screenshot from 2021-06-18 03-38-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10000" y="498475"/>
            <a:ext cx="4572000" cy="18764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2. PageRank模块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6624320" y="273685"/>
            <a:ext cx="470789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Step 2: Calculate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516255" y="1316990"/>
            <a:ext cx="5115560" cy="108775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www.1.com    1.00    www.2.com www.3.com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www.2.com    1.00    www.1.com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www.3.com    1.00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85140" y="296608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85140" y="437451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85140" y="578294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34" name="Straight Arrow Connector 33"/>
          <p:cNvCxnSpPr>
            <a:stCxn id="16" idx="3"/>
            <a:endCxn id="5" idx="1"/>
          </p:cNvCxnSpPr>
          <p:nvPr/>
        </p:nvCxnSpPr>
        <p:spPr>
          <a:xfrm>
            <a:off x="1856740" y="3331845"/>
            <a:ext cx="5643880" cy="63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7500620" y="29724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7500620" y="57791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2004695" y="4749165"/>
            <a:ext cx="3115310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FF0000"/>
                </a:solidFill>
                <a:ea typeface="STXihei" panose="02010600040101010101" charset="-122"/>
                <a:cs typeface="+mn-lt"/>
              </a:rPr>
              <a:t>&lt;www.2.com,Gwww.1.com&gt;</a:t>
            </a:r>
            <a:endParaRPr lang="en-US" altLang="en-US" sz="1600" b="1">
              <a:solidFill>
                <a:srgbClr val="FF000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943735" y="2933065"/>
            <a:ext cx="444182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FF0000"/>
                </a:solidFill>
                <a:ea typeface="STXihei" panose="02010600040101010101" charset="-122"/>
                <a:cs typeface="+mn-lt"/>
              </a:rPr>
              <a:t>&lt;www.1.com,Gwww.2.com www.3.com&gt;</a:t>
            </a:r>
            <a:endParaRPr lang="en-US" altLang="en-US" sz="1600" b="1">
              <a:solidFill>
                <a:srgbClr val="FF000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14" name="Straight Arrow Connector 13"/>
          <p:cNvCxnSpPr>
            <a:stCxn id="2" idx="3"/>
            <a:endCxn id="19" idx="1"/>
          </p:cNvCxnSpPr>
          <p:nvPr/>
        </p:nvCxnSpPr>
        <p:spPr>
          <a:xfrm>
            <a:off x="1856740" y="4740275"/>
            <a:ext cx="5643880" cy="7620"/>
          </a:xfrm>
          <a:prstGeom prst="straightConnector1">
            <a:avLst/>
          </a:prstGeom>
          <a:ln w="1905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  <a:endCxn id="12" idx="1"/>
          </p:cNvCxnSpPr>
          <p:nvPr/>
        </p:nvCxnSpPr>
        <p:spPr>
          <a:xfrm flipV="1">
            <a:off x="1856740" y="6144895"/>
            <a:ext cx="5643880" cy="3810"/>
          </a:xfrm>
          <a:prstGeom prst="straightConnector1">
            <a:avLst/>
          </a:prstGeom>
          <a:ln w="1905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2279650" y="5744210"/>
            <a:ext cx="2260600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FF0000"/>
                </a:solidFill>
                <a:ea typeface="STXihei" panose="02010600040101010101" charset="-122"/>
                <a:cs typeface="+mn-lt"/>
              </a:rPr>
              <a:t>&lt;www.3.com,Rnull&gt;</a:t>
            </a:r>
            <a:endParaRPr lang="en-US" altLang="en-US" sz="1600" b="1">
              <a:solidFill>
                <a:srgbClr val="FF000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7500620" y="43821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6365240" y="1316990"/>
            <a:ext cx="5038725" cy="108775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www.1.com    1.00    www.2.com www.3.com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www.2.com    0.58    www.1.com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www.3.com    0.58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24" name="Straight Arrow Connector 23"/>
          <p:cNvCxnSpPr>
            <a:stCxn id="16" idx="3"/>
            <a:endCxn id="19" idx="1"/>
          </p:cNvCxnSpPr>
          <p:nvPr/>
        </p:nvCxnSpPr>
        <p:spPr>
          <a:xfrm>
            <a:off x="1856740" y="3331845"/>
            <a:ext cx="5643880" cy="141605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6" idx="3"/>
            <a:endCxn id="12" idx="1"/>
          </p:cNvCxnSpPr>
          <p:nvPr/>
        </p:nvCxnSpPr>
        <p:spPr>
          <a:xfrm>
            <a:off x="1856740" y="3331845"/>
            <a:ext cx="5643880" cy="281305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" idx="3"/>
            <a:endCxn id="5" idx="1"/>
          </p:cNvCxnSpPr>
          <p:nvPr/>
        </p:nvCxnSpPr>
        <p:spPr>
          <a:xfrm flipV="1">
            <a:off x="1856740" y="3338195"/>
            <a:ext cx="5643880" cy="140208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9"/>
          <p:cNvSpPr txBox="1"/>
          <p:nvPr/>
        </p:nvSpPr>
        <p:spPr>
          <a:xfrm>
            <a:off x="5250815" y="4234815"/>
            <a:ext cx="224599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&lt;www.2.com,R0.50&gt;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5260340" y="5589270"/>
            <a:ext cx="2259330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  <a:sym typeface="+mn-ea"/>
              </a:rPr>
              <a:t>&lt;www.3.com,R0.50&gt;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5189855" y="3413125"/>
            <a:ext cx="227647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&lt;www.1.com,R1.00&gt;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9511665" y="3114040"/>
            <a:ext cx="2442845" cy="42354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0.85*1.00+0.15=1.00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28" name="Text Box 27"/>
          <p:cNvSpPr txBox="1"/>
          <p:nvPr/>
        </p:nvSpPr>
        <p:spPr>
          <a:xfrm>
            <a:off x="9511665" y="4521835"/>
            <a:ext cx="2442845" cy="42354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0.85*0.50+0.15=0.58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29" name="Text Box 28"/>
          <p:cNvSpPr txBox="1"/>
          <p:nvPr/>
        </p:nvSpPr>
        <p:spPr>
          <a:xfrm>
            <a:off x="9511665" y="5911850"/>
            <a:ext cx="2442845" cy="42354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0.85*0.50+0.15=0.58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3. 中文分词模块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5586730" y="235585"/>
            <a:ext cx="6247765" cy="108775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[0]  [URL] www.1.com  ……  [title] title-1  [body] body-1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[1]  [URL] www.2.com  ……  [title] title-2  [body] body-2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[2]  [URL] www.3.com  ……  [title] title-3  [body] body-3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202690" y="1746250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202690" y="3154680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202690" y="4563110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34" name="Straight Arrow Connector 33"/>
          <p:cNvCxnSpPr>
            <a:stCxn id="16" idx="3"/>
            <a:endCxn id="5" idx="1"/>
          </p:cNvCxnSpPr>
          <p:nvPr/>
        </p:nvCxnSpPr>
        <p:spPr>
          <a:xfrm>
            <a:off x="2574290" y="2112010"/>
            <a:ext cx="5732145" cy="20002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8306435" y="194627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3899535" y="1781175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&lt;title,www.1.com@@0-4&gt;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14" name="Straight Arrow Connector 13"/>
          <p:cNvCxnSpPr>
            <a:stCxn id="2" idx="3"/>
            <a:endCxn id="19" idx="1"/>
          </p:cNvCxnSpPr>
          <p:nvPr/>
        </p:nvCxnSpPr>
        <p:spPr>
          <a:xfrm>
            <a:off x="2574290" y="3520440"/>
            <a:ext cx="5732145" cy="106299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  <a:endCxn id="19" idx="1"/>
          </p:cNvCxnSpPr>
          <p:nvPr/>
        </p:nvCxnSpPr>
        <p:spPr>
          <a:xfrm flipV="1">
            <a:off x="2574290" y="4583430"/>
            <a:ext cx="5732145" cy="34544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8306435" y="4217670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2048510" y="5717540"/>
            <a:ext cx="7132320" cy="755650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title    www.1.com@@0-4 </a:t>
            </a: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www.2.com@@0-4 www.3.com@@0-4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body  www.1.com@0-3 www.2.com@0-3 www.1.com@0-3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6050280" y="3689985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&lt;body,www.1.com@0-3&gt;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192520" y="2899410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&lt;title,www.3.com@@0-4&gt;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8" name="Text Box 17"/>
          <p:cNvSpPr txBox="1"/>
          <p:nvPr/>
        </p:nvSpPr>
        <p:spPr>
          <a:xfrm>
            <a:off x="4865370" y="2350770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&lt;title,www.2.com@@0-4&gt;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5116195" y="4177030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&lt;body,www.2.com@0-3&gt;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25" name="Straight Arrow Connector 24"/>
          <p:cNvCxnSpPr>
            <a:stCxn id="2" idx="3"/>
            <a:endCxn id="5" idx="1"/>
          </p:cNvCxnSpPr>
          <p:nvPr/>
        </p:nvCxnSpPr>
        <p:spPr>
          <a:xfrm flipV="1">
            <a:off x="2574290" y="2312035"/>
            <a:ext cx="5732145" cy="120840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6" idx="3"/>
            <a:endCxn id="19" idx="1"/>
          </p:cNvCxnSpPr>
          <p:nvPr/>
        </p:nvCxnSpPr>
        <p:spPr>
          <a:xfrm>
            <a:off x="2574290" y="2112010"/>
            <a:ext cx="5732145" cy="247142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4" idx="3"/>
            <a:endCxn id="5" idx="1"/>
          </p:cNvCxnSpPr>
          <p:nvPr/>
        </p:nvCxnSpPr>
        <p:spPr>
          <a:xfrm flipV="1">
            <a:off x="2574290" y="2312035"/>
            <a:ext cx="5732145" cy="261683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Box 27"/>
          <p:cNvSpPr txBox="1"/>
          <p:nvPr/>
        </p:nvSpPr>
        <p:spPr>
          <a:xfrm>
            <a:off x="3666490" y="4699635"/>
            <a:ext cx="2973705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ea typeface="STXihei" panose="02010600040101010101" charset="-122"/>
                <a:cs typeface="+mn-lt"/>
              </a:rPr>
              <a:t>&lt;body,www.3.com@0-3&gt;</a:t>
            </a:r>
            <a:endParaRPr lang="en-US" altLang="en-US" sz="1600" b="1">
              <a:solidFill>
                <a:srgbClr val="00B05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结巴分词(java版)    https://github.com/huaban/jieba-analysis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17" name="Picture 16" descr="Screenshot from 2021-06-17 21-38-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2385" y="668655"/>
            <a:ext cx="12252325" cy="68097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Picture 8" descr="Screenshot from 2021-06-17 21-36-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" y="-8255"/>
            <a:ext cx="12200890" cy="69056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from 2021-06-17 21-40-29"/>
          <p:cNvPicPr>
            <a:picLocks noChangeAspect="1"/>
          </p:cNvPicPr>
          <p:nvPr/>
        </p:nvPicPr>
        <p:blipFill>
          <a:blip r:embed="rId1"/>
          <a:srcRect l="-204" t="6124" b="3792"/>
          <a:stretch>
            <a:fillRect/>
          </a:stretch>
        </p:blipFill>
        <p:spPr>
          <a:xfrm>
            <a:off x="269240" y="860425"/>
            <a:ext cx="11544935" cy="5838190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http://192.168.0.20:9870/dfshealth.html#tab-datanode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http://192.168.0.20:8088/cluster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3" name="Picture 2" descr="Screenshot from 2021-06-17 21-43-13"/>
          <p:cNvPicPr>
            <a:picLocks noChangeAspect="1"/>
          </p:cNvPicPr>
          <p:nvPr/>
        </p:nvPicPr>
        <p:blipFill>
          <a:blip r:embed="rId1"/>
          <a:srcRect b="1999"/>
          <a:stretch>
            <a:fillRect/>
          </a:stretch>
        </p:blipFill>
        <p:spPr>
          <a:xfrm>
            <a:off x="678180" y="765175"/>
            <a:ext cx="11010265" cy="60699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Text Box 8"/>
          <p:cNvSpPr txBox="1"/>
          <p:nvPr/>
        </p:nvSpPr>
        <p:spPr>
          <a:xfrm>
            <a:off x="311150" y="273050"/>
            <a:ext cx="685038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Table </a:t>
            </a: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NNU_PAGES example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graphicFrame>
        <p:nvGraphicFramePr>
          <p:cNvPr id="3" name="Table 2"/>
          <p:cNvGraphicFramePr/>
          <p:nvPr/>
        </p:nvGraphicFramePr>
        <p:xfrm>
          <a:off x="721360" y="1280160"/>
          <a:ext cx="10607040" cy="3474720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828800"/>
                <a:gridCol w="1828800"/>
                <a:gridCol w="1828800"/>
                <a:gridCol w="2560320"/>
                <a:gridCol w="2560320"/>
              </a:tblGrid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ID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crawl:title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crawl:body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crawl:nextURLs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pagerank:value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www.1.com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title-1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body-1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www.2.com</a:t>
                      </a:r>
                      <a:endParaRPr lang="en-US" altLang="en-US" sz="2400"/>
                    </a:p>
                    <a:p>
                      <a:pPr algn="ctr">
                        <a:buNone/>
                      </a:pPr>
                      <a:r>
                        <a:rPr lang="en-US" altLang="en-US" sz="2400"/>
                        <a:t>www.3.com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1.64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www.2.com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title-2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body-2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www.1.com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0.88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www.3.com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title-3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body-3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0.32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" name="Text Box 3"/>
          <p:cNvSpPr txBox="1"/>
          <p:nvPr/>
        </p:nvSpPr>
        <p:spPr>
          <a:xfrm>
            <a:off x="358140" y="3615055"/>
            <a:ext cx="685038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Table </a:t>
            </a: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NNU_WORDS example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graphicFrame>
        <p:nvGraphicFramePr>
          <p:cNvPr id="5" name="Table 4"/>
          <p:cNvGraphicFramePr/>
          <p:nvPr/>
        </p:nvGraphicFramePr>
        <p:xfrm>
          <a:off x="713105" y="4566920"/>
          <a:ext cx="10607040" cy="1828800"/>
        </p:xfrm>
        <a:graphic>
          <a:graphicData uri="http://schemas.openxmlformats.org/drawingml/2006/table">
            <a:tbl>
              <a:tblPr firstRow="1">
                <a:tableStyleId>{0660B408-B3CF-4A94-85FC-2B1E0A45F4A2}</a:tableStyleId>
              </a:tblPr>
              <a:tblGrid>
                <a:gridCol w="1828800"/>
                <a:gridCol w="8778240"/>
              </a:tblGrid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ID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segment:URLs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hello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www.1.com@@1-5 www.2.com@23-27 www.3.com@0-4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4572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hadoop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>
                          <a:sym typeface="+mn-ea"/>
                        </a:rPr>
                        <a:t>www.2.com@@2-7</a:t>
                      </a:r>
                      <a:endParaRPr lang="en-US" altLang="en-US" sz="2400"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  <a:tr h="365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/>
                        <a:t>hbase</a:t>
                      </a:r>
                      <a:endParaRPr lang="en-US" altLang="en-US" sz="2400"/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 sz="2400">
                          <a:sym typeface="+mn-ea"/>
                        </a:rPr>
                        <a:t>www.1.com@@2-6 www.3.com@101-105</a:t>
                      </a:r>
                      <a:endParaRPr lang="en-US" altLang="en-US" sz="2400">
                        <a:sym typeface="+mn-ea"/>
                      </a:endParaRPr>
                    </a:p>
                  </a:txBody>
                  <a:tcPr anchor="ctr" anchorCtr="0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http://192.168.0.20:16010/master-status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2" name="Picture 1" descr="Screenshot from 2021-06-17 21-44-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580" y="724535"/>
            <a:ext cx="10874375" cy="61175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http://192.168.0.20:16010/table.jsp?name=NNU_PAGES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4" name="Picture 3" descr="Screenshot from 2021-06-18 02-35-17"/>
          <p:cNvPicPr>
            <a:picLocks noChangeAspect="1"/>
          </p:cNvPicPr>
          <p:nvPr/>
        </p:nvPicPr>
        <p:blipFill>
          <a:blip r:embed="rId1"/>
          <a:srcRect r="2732" b="14388"/>
          <a:stretch>
            <a:fillRect/>
          </a:stretch>
        </p:blipFill>
        <p:spPr>
          <a:xfrm>
            <a:off x="1905" y="725805"/>
            <a:ext cx="12140565" cy="601091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68199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http://192.168.0.20:16010/table.jsp?name=NNU_WORDS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2" name="Picture 1" descr="Screenshot from 2021-06-18 02-35-26"/>
          <p:cNvPicPr>
            <a:picLocks noChangeAspect="1"/>
          </p:cNvPicPr>
          <p:nvPr/>
        </p:nvPicPr>
        <p:blipFill>
          <a:blip r:embed="rId1"/>
          <a:srcRect r="2241" b="10359"/>
          <a:stretch>
            <a:fillRect/>
          </a:stretch>
        </p:blipFill>
        <p:spPr>
          <a:xfrm>
            <a:off x="102870" y="707390"/>
            <a:ext cx="11878310" cy="61264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目录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1249045" y="1670050"/>
            <a:ext cx="4572000" cy="40767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选题背景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系统架构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爬虫模块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中文分词模块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PageRank模块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检索模块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60465" y="1670050"/>
            <a:ext cx="4572000" cy="3412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项目演示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遇到的困难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自己的收获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未来的改进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4. 检索模块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313690" y="2345055"/>
            <a:ext cx="219456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Keyword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34" name="Straight Arrow Connector 33"/>
          <p:cNvCxnSpPr>
            <a:stCxn id="16" idx="3"/>
            <a:endCxn id="5" idx="1"/>
          </p:cNvCxnSpPr>
          <p:nvPr/>
        </p:nvCxnSpPr>
        <p:spPr>
          <a:xfrm>
            <a:off x="2508250" y="2710815"/>
            <a:ext cx="1337945" cy="66103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846195" y="3006090"/>
            <a:ext cx="256032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Keyword#1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21" name="Straight Arrow Connector 20"/>
          <p:cNvCxnSpPr>
            <a:stCxn id="5" idx="2"/>
            <a:endCxn id="3" idx="0"/>
          </p:cNvCxnSpPr>
          <p:nvPr/>
        </p:nvCxnSpPr>
        <p:spPr>
          <a:xfrm flipH="1">
            <a:off x="3224530" y="3737610"/>
            <a:ext cx="1901825" cy="1709420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642610" y="5447030"/>
            <a:ext cx="274320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NNU_PAGES</a:t>
            </a:r>
            <a:endParaRPr lang="en-US" altLang="en-US" sz="3200"/>
          </a:p>
        </p:txBody>
      </p:sp>
      <p:sp>
        <p:nvSpPr>
          <p:cNvPr id="3" name="Rounded Rectangle 2"/>
          <p:cNvSpPr/>
          <p:nvPr/>
        </p:nvSpPr>
        <p:spPr>
          <a:xfrm>
            <a:off x="1761490" y="5447030"/>
            <a:ext cx="292608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NNU_WORDS</a:t>
            </a:r>
            <a:endParaRPr lang="en-US" altLang="en-US" sz="3200"/>
          </a:p>
        </p:txBody>
      </p:sp>
      <p:sp>
        <p:nvSpPr>
          <p:cNvPr id="10" name="Rounded Rectangle 9"/>
          <p:cNvSpPr/>
          <p:nvPr/>
        </p:nvSpPr>
        <p:spPr>
          <a:xfrm>
            <a:off x="3841750" y="1645285"/>
            <a:ext cx="256032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Keyword#2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4" name="Text Box 23"/>
          <p:cNvSpPr txBox="1"/>
          <p:nvPr/>
        </p:nvSpPr>
        <p:spPr>
          <a:xfrm>
            <a:off x="3293745" y="4286250"/>
            <a:ext cx="1463040" cy="755650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www.1.com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www.2.com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27" name="Straight Arrow Connector 26"/>
          <p:cNvCxnSpPr>
            <a:stCxn id="5" idx="2"/>
            <a:endCxn id="11" idx="0"/>
          </p:cNvCxnSpPr>
          <p:nvPr/>
        </p:nvCxnSpPr>
        <p:spPr>
          <a:xfrm>
            <a:off x="5126355" y="3737610"/>
            <a:ext cx="1887855" cy="1709420"/>
          </a:xfrm>
          <a:prstGeom prst="straightConnector1">
            <a:avLst/>
          </a:prstGeom>
          <a:ln w="19050">
            <a:solidFill>
              <a:srgbClr val="00B050"/>
            </a:solidFill>
            <a:headEnd type="triangl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Box 24"/>
          <p:cNvSpPr txBox="1"/>
          <p:nvPr/>
        </p:nvSpPr>
        <p:spPr>
          <a:xfrm>
            <a:off x="5257165" y="4286250"/>
            <a:ext cx="5138420" cy="755650"/>
          </a:xfrm>
          <a:prstGeom prst="rect">
            <a:avLst/>
          </a:prstGeom>
          <a:solidFill>
            <a:schemeClr val="bg1"/>
          </a:solidFill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[URL] www.1.com  [title] title-1  [body] body-1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[URL] www.2.com  [title] title-2  [body] body-2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29" name="Straight Arrow Connector 28"/>
          <p:cNvCxnSpPr>
            <a:stCxn id="16" idx="3"/>
            <a:endCxn id="10" idx="1"/>
          </p:cNvCxnSpPr>
          <p:nvPr/>
        </p:nvCxnSpPr>
        <p:spPr>
          <a:xfrm flipV="1">
            <a:off x="2508250" y="2011045"/>
            <a:ext cx="1333500" cy="69977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/>
          <p:cNvSpPr/>
          <p:nvPr/>
        </p:nvSpPr>
        <p:spPr>
          <a:xfrm>
            <a:off x="7766050" y="2330450"/>
            <a:ext cx="329184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Merge &amp; Sort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31" name="Straight Arrow Connector 30"/>
          <p:cNvCxnSpPr>
            <a:stCxn id="10" idx="3"/>
            <a:endCxn id="30" idx="1"/>
          </p:cNvCxnSpPr>
          <p:nvPr/>
        </p:nvCxnSpPr>
        <p:spPr>
          <a:xfrm>
            <a:off x="6402070" y="2011045"/>
            <a:ext cx="1363980" cy="68516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5" idx="3"/>
            <a:endCxn id="30" idx="1"/>
          </p:cNvCxnSpPr>
          <p:nvPr/>
        </p:nvCxnSpPr>
        <p:spPr>
          <a:xfrm flipV="1">
            <a:off x="6406515" y="2696210"/>
            <a:ext cx="1359535" cy="67564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Box 34"/>
          <p:cNvSpPr txBox="1"/>
          <p:nvPr/>
        </p:nvSpPr>
        <p:spPr>
          <a:xfrm>
            <a:off x="8512175" y="317500"/>
            <a:ext cx="3291205" cy="127254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Vue.js + axios.js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Pyhon Django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项目演示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1126490" y="1161415"/>
            <a:ext cx="9836785" cy="26015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None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Code available at: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None/>
            </a:pP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hlinkClick r:id="rId1" tooltip="" action="ppaction://hlinkfile"/>
              </a:rPr>
              <a:t>https://github.com/enderman19980125/TinySearchEngine/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None/>
            </a:pP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None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Project location at:</a:t>
            </a:r>
            <a:endParaRPr lang="en-US" altLang="en-US" sz="32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None/>
            </a:pP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hlinkClick r:id="rId2"/>
              </a:rPr>
              <a:t>http://www.conybrown.cn/apps/retrieve-njnu/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2" name="Picture 1" descr="Screenshot from 2021-06-18 04-49-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" y="4003675"/>
            <a:ext cx="5197018" cy="2560320"/>
          </a:xfrm>
          <a:prstGeom prst="rect">
            <a:avLst/>
          </a:prstGeom>
        </p:spPr>
      </p:pic>
      <p:pic>
        <p:nvPicPr>
          <p:cNvPr id="3" name="Picture 2" descr="Screenshot from 2021-06-18 04-50-0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4710" y="4022090"/>
            <a:ext cx="5856891" cy="25603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53403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http://www.conybrown.cn/apps/retrieve-njnu/search/?keyword=计算机</a:t>
            </a:r>
            <a:endParaRPr lang="en-US" altLang="en-US" sz="24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4" name="Picture 3" descr="Screenshot from 2021-06-18 04-55-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" y="576580"/>
            <a:ext cx="12072620" cy="624713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53403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http://www.conybrown.cn/apps/retrieve-njnu/search/?keyword=</a:t>
            </a:r>
            <a:r>
              <a:rPr lang="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孙振强</a:t>
            </a:r>
            <a:endParaRPr lang="" altLang="en-US" sz="24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2" name="Picture 1" descr="Screenshot from 2021-06-18 04-56-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395" y="582295"/>
            <a:ext cx="10665460" cy="62439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53403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http://www.conybrown.cn/apps/retrieve-njnu/search/?keyword=鲍培明</a:t>
            </a:r>
            <a:endParaRPr lang="en-US" altLang="en-US" sz="24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3" name="Picture 2" descr="Screenshot from 2021-06-18 04-58-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3090" y="558165"/>
            <a:ext cx="10549255" cy="62820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53403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http://www.conybrown.cn/apps/retrieve-njnu/search/?keyword=吉根林</a:t>
            </a:r>
            <a:endParaRPr lang="en-US" altLang="en-US" sz="24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2" name="Picture 1" descr="Screenshot from 2021-06-18 05-01-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945" y="561340"/>
            <a:ext cx="10503535" cy="626872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" name="Text Box 11"/>
          <p:cNvSpPr txBox="1"/>
          <p:nvPr/>
        </p:nvSpPr>
        <p:spPr>
          <a:xfrm>
            <a:off x="-15240" y="-1905"/>
            <a:ext cx="12238355" cy="534035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24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http://www.conybrown.cn/apps/retrieve-njnu/search/?keyword=端午节</a:t>
            </a:r>
            <a:endParaRPr lang="en-US" altLang="en-US" sz="24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pic>
        <p:nvPicPr>
          <p:cNvPr id="3" name="Picture 2" descr="Screenshot from 2021-06-18 05-02-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9740" y="567690"/>
            <a:ext cx="10856595" cy="623379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遇到的困难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385445" y="1340485"/>
            <a:ext cx="11050905" cy="51854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未完全过滤特殊字符，导致 MapReduce 出错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没有把不可见控制字符</a:t>
            </a:r>
            <a:r>
              <a:rPr lang="en-US" altLang="en-US" sz="2400" b="1">
                <a:solidFill>
                  <a:srgbClr val="FF0000"/>
                </a:solidFill>
                <a:latin typeface="STXihei" panose="02010600040101010101" charset="-122"/>
                <a:ea typeface="STXihei" panose="02010600040101010101" charset="-122"/>
              </a:rPr>
              <a:t>^M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过滤掉，而 Hadoop 认为</a:t>
            </a:r>
            <a:r>
              <a:rPr lang="en-US" altLang="en-US" sz="2400" b="1">
                <a:solidFill>
                  <a:srgbClr val="FF000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^M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是换行符，误将一行切分为多行；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中文分词 MapReduce 过程内存溢出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执行到 Reduce 过程 66% 时发生错误 </a:t>
            </a:r>
            <a:r>
              <a:rPr lang="en-US" altLang="en-US" sz="2400" b="1">
                <a:solidFill>
                  <a:srgbClr val="FF0000"/>
                </a:solidFill>
                <a:latin typeface="STXihei" panose="02010600040101010101" charset="-122"/>
                <a:ea typeface="STXihei" panose="02010600040101010101" charset="-122"/>
              </a:rPr>
              <a:t>Error: Java heap space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，指定 JVM 参数 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-Xmx2048m，并在 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mapred-site.xml 中设置 mapreduce.reduce. memory.mb 为 2048 解决；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HBase拒绝使用连接器登录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HBase使用</a:t>
            </a:r>
            <a:r>
              <a:rPr lang="en-US" altLang="en-US" sz="2400" b="1">
                <a:solidFill>
                  <a:srgbClr val="FF0000"/>
                </a:solidFill>
                <a:latin typeface="STXihei" panose="02010600040101010101" charset="-122"/>
                <a:ea typeface="STXihei" panose="02010600040101010101" charset="-122"/>
              </a:rPr>
              <a:t>2181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端口进行集群通信，使用16010端口进行网页监控，使用9090端口开放 thrift 服务器；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自己的收获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385445" y="1555750"/>
            <a:ext cx="11050905" cy="4742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HDFS一地存储*，随处可见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偶数分片存储在192.168.0.20上，奇数分片存储在192.168.0.30上，但数据对所有到该HDFS的连接可见，*也可能是多地冗余存储；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HBase自动数据平衡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所有的数据都从192.168.0.20上迁移到 HBase 中，但192.168.0.30上也存储了大量数据；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Google + StackOverflow    YYDS(永远滴神！)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根据 Exception 和 *.log，定位bug，别去百度，上面啥都没有！自己写程序也养成了使用日志模块的习惯；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未来的改进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385445" y="1555750"/>
            <a:ext cx="11050905" cy="4742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自动化流程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目前各模块之间需要手动迁移数据，而真正的搜索引擎应该实现自动化数据流的过程，并及时爬取更新的网页；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PageRank 算法的连惯性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新添加的网页使用初始值，已添加的网页使用现有值，继续执行PagRank算法，收敛性？(马尔可夫性质)，正确性？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marL="571500" indent="-5715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多维度的页面排名度量</a:t>
            </a:r>
            <a:b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结合</a:t>
            </a:r>
            <a:r>
              <a:rPr lang="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关键词的TF-IDF值、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页面的PageRank值、关键词数量、关键词位置、标题长度</a:t>
            </a:r>
            <a:r>
              <a:rPr lang="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、发布时间</a:t>
            </a:r>
            <a:r>
              <a:rPr lang="en-US" altLang="en-US" sz="24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等因素，提高页面排序质量；</a:t>
            </a:r>
            <a:endParaRPr lang="en-US" altLang="en-US" sz="24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系统架构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2" name="Rounded Rectangle 1"/>
          <p:cNvSpPr/>
          <p:nvPr/>
        </p:nvSpPr>
        <p:spPr>
          <a:xfrm>
            <a:off x="138430" y="5098415"/>
            <a:ext cx="11952605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HDFS</a:t>
            </a:r>
            <a:endParaRPr lang="en-US" altLang="en-US" sz="3200"/>
          </a:p>
        </p:txBody>
      </p:sp>
      <p:sp>
        <p:nvSpPr>
          <p:cNvPr id="3" name="Rounded Rectangle 2"/>
          <p:cNvSpPr/>
          <p:nvPr/>
        </p:nvSpPr>
        <p:spPr>
          <a:xfrm>
            <a:off x="139700" y="5894070"/>
            <a:ext cx="594360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192.168.0.20</a:t>
            </a:r>
            <a:endParaRPr lang="en-US" altLang="en-US" sz="3200"/>
          </a:p>
        </p:txBody>
      </p:sp>
      <p:sp>
        <p:nvSpPr>
          <p:cNvPr id="4" name="Rounded Rectangle 3"/>
          <p:cNvSpPr/>
          <p:nvPr/>
        </p:nvSpPr>
        <p:spPr>
          <a:xfrm>
            <a:off x="6148070" y="5894070"/>
            <a:ext cx="594360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192.168.0.30</a:t>
            </a:r>
            <a:endParaRPr lang="en-US" altLang="en-US" sz="3200"/>
          </a:p>
        </p:txBody>
      </p:sp>
      <p:sp>
        <p:nvSpPr>
          <p:cNvPr id="5" name="Rounded Rectangle 4"/>
          <p:cNvSpPr/>
          <p:nvPr/>
        </p:nvSpPr>
        <p:spPr>
          <a:xfrm>
            <a:off x="6298565" y="4319905"/>
            <a:ext cx="579882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HBASE</a:t>
            </a:r>
            <a:endParaRPr lang="en-US" altLang="en-US" sz="3200"/>
          </a:p>
        </p:txBody>
      </p:sp>
      <p:sp>
        <p:nvSpPr>
          <p:cNvPr id="10" name="Rounded Rectangle 9"/>
          <p:cNvSpPr/>
          <p:nvPr/>
        </p:nvSpPr>
        <p:spPr>
          <a:xfrm>
            <a:off x="130175" y="4319905"/>
            <a:ext cx="118872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RAW</a:t>
            </a:r>
            <a:endParaRPr lang="en-US" altLang="en-US" sz="3200"/>
          </a:p>
        </p:txBody>
      </p:sp>
      <p:sp>
        <p:nvSpPr>
          <p:cNvPr id="11" name="Rounded Rectangle 10"/>
          <p:cNvSpPr/>
          <p:nvPr/>
        </p:nvSpPr>
        <p:spPr>
          <a:xfrm>
            <a:off x="6299835" y="3519805"/>
            <a:ext cx="274320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NNU_PAGES</a:t>
            </a:r>
            <a:endParaRPr lang="en-US" altLang="en-US" sz="3200"/>
          </a:p>
        </p:txBody>
      </p:sp>
      <p:sp>
        <p:nvSpPr>
          <p:cNvPr id="12" name="Rounded Rectangle 11"/>
          <p:cNvSpPr/>
          <p:nvPr/>
        </p:nvSpPr>
        <p:spPr>
          <a:xfrm>
            <a:off x="9178290" y="3519805"/>
            <a:ext cx="292608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NNU_WORDS</a:t>
            </a:r>
            <a:endParaRPr lang="en-US" altLang="en-US" sz="3200"/>
          </a:p>
        </p:txBody>
      </p:sp>
      <p:sp>
        <p:nvSpPr>
          <p:cNvPr id="13" name="Rounded Rectangle 12"/>
          <p:cNvSpPr/>
          <p:nvPr/>
        </p:nvSpPr>
        <p:spPr>
          <a:xfrm>
            <a:off x="1363345" y="4319905"/>
            <a:ext cx="228600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SEGMENT</a:t>
            </a:r>
            <a:endParaRPr lang="en-US" altLang="en-US" sz="3200"/>
          </a:p>
        </p:txBody>
      </p:sp>
      <p:sp>
        <p:nvSpPr>
          <p:cNvPr id="14" name="Rounded Rectangle 13"/>
          <p:cNvSpPr/>
          <p:nvPr/>
        </p:nvSpPr>
        <p:spPr>
          <a:xfrm>
            <a:off x="3693795" y="4319905"/>
            <a:ext cx="256032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PAGERANK</a:t>
            </a:r>
            <a:endParaRPr lang="en-US" altLang="en-US" sz="3200"/>
          </a:p>
        </p:txBody>
      </p:sp>
      <p:sp>
        <p:nvSpPr>
          <p:cNvPr id="16" name="Rounded Rectangle 15"/>
          <p:cNvSpPr/>
          <p:nvPr/>
        </p:nvSpPr>
        <p:spPr>
          <a:xfrm>
            <a:off x="1139190" y="2815590"/>
            <a:ext cx="274320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中文分词模块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376295" y="1927225"/>
            <a:ext cx="320040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PageRank模块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009890" y="1188720"/>
            <a:ext cx="219456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检索模块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07670" y="1845310"/>
            <a:ext cx="0" cy="24479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191135" y="1275715"/>
            <a:ext cx="201168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爬虫模块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cxnSp>
        <p:nvCxnSpPr>
          <p:cNvPr id="22" name="Straight Arrow Connector 21"/>
          <p:cNvCxnSpPr>
            <a:stCxn id="16" idx="2"/>
            <a:endCxn id="13" idx="0"/>
          </p:cNvCxnSpPr>
          <p:nvPr/>
        </p:nvCxnSpPr>
        <p:spPr>
          <a:xfrm flipH="1">
            <a:off x="2506345" y="3547110"/>
            <a:ext cx="4445" cy="7727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2"/>
            <a:endCxn id="14" idx="0"/>
          </p:cNvCxnSpPr>
          <p:nvPr/>
        </p:nvCxnSpPr>
        <p:spPr>
          <a:xfrm flipH="1">
            <a:off x="4973955" y="2658745"/>
            <a:ext cx="2540" cy="16611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0" idx="0"/>
            <a:endCxn id="17" idx="1"/>
          </p:cNvCxnSpPr>
          <p:nvPr/>
        </p:nvCxnSpPr>
        <p:spPr>
          <a:xfrm rot="16200000">
            <a:off x="1036955" y="1980565"/>
            <a:ext cx="2026920" cy="2651760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0" idx="0"/>
            <a:endCxn id="16" idx="1"/>
          </p:cNvCxnSpPr>
          <p:nvPr/>
        </p:nvCxnSpPr>
        <p:spPr>
          <a:xfrm rot="16200000">
            <a:off x="361950" y="3543300"/>
            <a:ext cx="1138555" cy="41465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1" idx="0"/>
            <a:endCxn id="18" idx="2"/>
          </p:cNvCxnSpPr>
          <p:nvPr/>
        </p:nvCxnSpPr>
        <p:spPr>
          <a:xfrm rot="16200000">
            <a:off x="7589520" y="2002155"/>
            <a:ext cx="1599565" cy="1435735"/>
          </a:xfrm>
          <a:prstGeom prst="bentConnector3">
            <a:avLst>
              <a:gd name="adj1" fmla="val 4998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2" idx="0"/>
            <a:endCxn id="18" idx="2"/>
          </p:cNvCxnSpPr>
          <p:nvPr/>
        </p:nvCxnSpPr>
        <p:spPr>
          <a:xfrm rot="16200000" flipV="1">
            <a:off x="9074468" y="1952943"/>
            <a:ext cx="1599565" cy="153416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 Box 1"/>
          <p:cNvSpPr txBox="1"/>
          <p:nvPr/>
        </p:nvSpPr>
        <p:spPr>
          <a:xfrm>
            <a:off x="3352800" y="2614930"/>
            <a:ext cx="54864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80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The End</a:t>
            </a:r>
            <a:endParaRPr lang="en-US" altLang="en-US" sz="80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系统架构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2" name="Rounded Rectangle 1"/>
          <p:cNvSpPr/>
          <p:nvPr/>
        </p:nvSpPr>
        <p:spPr>
          <a:xfrm>
            <a:off x="138430" y="5098415"/>
            <a:ext cx="11952605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HDFS</a:t>
            </a:r>
            <a:endParaRPr lang="en-US" altLang="en-US" sz="3200"/>
          </a:p>
        </p:txBody>
      </p:sp>
      <p:sp>
        <p:nvSpPr>
          <p:cNvPr id="3" name="Rounded Rectangle 2"/>
          <p:cNvSpPr/>
          <p:nvPr/>
        </p:nvSpPr>
        <p:spPr>
          <a:xfrm>
            <a:off x="139700" y="5894070"/>
            <a:ext cx="594360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192.168.0.20</a:t>
            </a:r>
            <a:endParaRPr lang="en-US" altLang="en-US" sz="3200"/>
          </a:p>
        </p:txBody>
      </p:sp>
      <p:sp>
        <p:nvSpPr>
          <p:cNvPr id="4" name="Rounded Rectangle 3"/>
          <p:cNvSpPr/>
          <p:nvPr/>
        </p:nvSpPr>
        <p:spPr>
          <a:xfrm>
            <a:off x="6148070" y="5894070"/>
            <a:ext cx="594360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192.168.0.30</a:t>
            </a:r>
            <a:endParaRPr lang="en-US" altLang="en-US" sz="3200"/>
          </a:p>
        </p:txBody>
      </p:sp>
      <p:sp>
        <p:nvSpPr>
          <p:cNvPr id="5" name="Rounded Rectangle 4"/>
          <p:cNvSpPr/>
          <p:nvPr/>
        </p:nvSpPr>
        <p:spPr>
          <a:xfrm>
            <a:off x="6298565" y="4319905"/>
            <a:ext cx="579882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HBASE</a:t>
            </a:r>
            <a:endParaRPr lang="en-US" altLang="en-US" sz="3200"/>
          </a:p>
        </p:txBody>
      </p:sp>
      <p:sp>
        <p:nvSpPr>
          <p:cNvPr id="10" name="Rounded Rectangle 9"/>
          <p:cNvSpPr/>
          <p:nvPr/>
        </p:nvSpPr>
        <p:spPr>
          <a:xfrm>
            <a:off x="130175" y="4319905"/>
            <a:ext cx="118872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RAW</a:t>
            </a:r>
            <a:endParaRPr lang="en-US" altLang="en-US" sz="3200"/>
          </a:p>
        </p:txBody>
      </p:sp>
      <p:sp>
        <p:nvSpPr>
          <p:cNvPr id="11" name="Rounded Rectangle 10"/>
          <p:cNvSpPr/>
          <p:nvPr/>
        </p:nvSpPr>
        <p:spPr>
          <a:xfrm>
            <a:off x="6299835" y="3519805"/>
            <a:ext cx="274320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NNU_PAGES</a:t>
            </a:r>
            <a:endParaRPr lang="en-US" altLang="en-US" sz="3200"/>
          </a:p>
        </p:txBody>
      </p:sp>
      <p:sp>
        <p:nvSpPr>
          <p:cNvPr id="12" name="Rounded Rectangle 11"/>
          <p:cNvSpPr/>
          <p:nvPr/>
        </p:nvSpPr>
        <p:spPr>
          <a:xfrm>
            <a:off x="9178290" y="3519805"/>
            <a:ext cx="292608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NNU_WORDS</a:t>
            </a:r>
            <a:endParaRPr lang="en-US" altLang="en-US" sz="3200"/>
          </a:p>
        </p:txBody>
      </p:sp>
      <p:sp>
        <p:nvSpPr>
          <p:cNvPr id="13" name="Rounded Rectangle 12"/>
          <p:cNvSpPr/>
          <p:nvPr/>
        </p:nvSpPr>
        <p:spPr>
          <a:xfrm>
            <a:off x="1363345" y="4319905"/>
            <a:ext cx="228600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SEGMENT</a:t>
            </a:r>
            <a:endParaRPr lang="en-US" altLang="en-US" sz="3200"/>
          </a:p>
        </p:txBody>
      </p:sp>
      <p:sp>
        <p:nvSpPr>
          <p:cNvPr id="14" name="Rounded Rectangle 13"/>
          <p:cNvSpPr/>
          <p:nvPr/>
        </p:nvSpPr>
        <p:spPr>
          <a:xfrm>
            <a:off x="3693795" y="4319905"/>
            <a:ext cx="256032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PAGERANK</a:t>
            </a:r>
            <a:endParaRPr lang="en-US" altLang="en-US" sz="3200"/>
          </a:p>
        </p:txBody>
      </p:sp>
      <p:cxnSp>
        <p:nvCxnSpPr>
          <p:cNvPr id="24" name="Elbow Connector 23"/>
          <p:cNvCxnSpPr>
            <a:stCxn id="10" idx="0"/>
            <a:endCxn id="11" idx="0"/>
          </p:cNvCxnSpPr>
          <p:nvPr/>
        </p:nvCxnSpPr>
        <p:spPr>
          <a:xfrm rot="16200000">
            <a:off x="3797935" y="446405"/>
            <a:ext cx="800100" cy="6946900"/>
          </a:xfrm>
          <a:prstGeom prst="bentConnector3">
            <a:avLst>
              <a:gd name="adj1" fmla="val 23119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13" idx="0"/>
            <a:endCxn id="12" idx="0"/>
          </p:cNvCxnSpPr>
          <p:nvPr/>
        </p:nvCxnSpPr>
        <p:spPr>
          <a:xfrm rot="16200000">
            <a:off x="6173470" y="-147320"/>
            <a:ext cx="800100" cy="8134985"/>
          </a:xfrm>
          <a:prstGeom prst="bentConnector3">
            <a:avLst>
              <a:gd name="adj1" fmla="val 355436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4" idx="0"/>
            <a:endCxn id="11" idx="0"/>
          </p:cNvCxnSpPr>
          <p:nvPr/>
        </p:nvCxnSpPr>
        <p:spPr>
          <a:xfrm rot="16200000">
            <a:off x="5922645" y="2571115"/>
            <a:ext cx="800100" cy="2697480"/>
          </a:xfrm>
          <a:prstGeom prst="bentConnector3">
            <a:avLst>
              <a:gd name="adj1" fmla="val 23047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1. 爬虫模块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2" name="Rounded Rectangle 1"/>
          <p:cNvSpPr/>
          <p:nvPr/>
        </p:nvSpPr>
        <p:spPr>
          <a:xfrm>
            <a:off x="2167255" y="5393055"/>
            <a:ext cx="438912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WAIT_URL_POOL</a:t>
            </a:r>
            <a:endParaRPr lang="en-US" altLang="en-US" sz="3200"/>
          </a:p>
        </p:txBody>
      </p:sp>
      <p:sp>
        <p:nvSpPr>
          <p:cNvPr id="10" name="Rounded Rectangle 9"/>
          <p:cNvSpPr/>
          <p:nvPr/>
        </p:nvSpPr>
        <p:spPr>
          <a:xfrm>
            <a:off x="647700" y="5408295"/>
            <a:ext cx="1188720" cy="73152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RAW</a:t>
            </a:r>
            <a:endParaRPr lang="en-US" altLang="en-US" sz="3200"/>
          </a:p>
        </p:txBody>
      </p:sp>
      <p:sp>
        <p:nvSpPr>
          <p:cNvPr id="16" name="Rounded Rectangle 15"/>
          <p:cNvSpPr/>
          <p:nvPr/>
        </p:nvSpPr>
        <p:spPr>
          <a:xfrm>
            <a:off x="692150" y="3108325"/>
            <a:ext cx="164592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Thread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cxnSp>
        <p:nvCxnSpPr>
          <p:cNvPr id="23" name="Straight Arrow Connector 22"/>
          <p:cNvCxnSpPr>
            <a:stCxn id="20" idx="1"/>
            <a:endCxn id="29" idx="0"/>
          </p:cNvCxnSpPr>
          <p:nvPr/>
        </p:nvCxnSpPr>
        <p:spPr>
          <a:xfrm flipH="1">
            <a:off x="6061710" y="1953260"/>
            <a:ext cx="5715" cy="11550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6835140" y="5367020"/>
            <a:ext cx="4389120" cy="73152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/>
              <a:t>FINISH_URL_POOL</a:t>
            </a:r>
            <a:endParaRPr lang="en-US" altLang="en-US" sz="3200"/>
          </a:p>
        </p:txBody>
      </p:sp>
      <p:sp>
        <p:nvSpPr>
          <p:cNvPr id="20" name="Cloud 19"/>
          <p:cNvSpPr/>
          <p:nvPr/>
        </p:nvSpPr>
        <p:spPr>
          <a:xfrm>
            <a:off x="4782820" y="259080"/>
            <a:ext cx="2569210" cy="1696085"/>
          </a:xfrm>
          <a:prstGeom prst="clou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</a:rPr>
              <a:t>Internet</a:t>
            </a:r>
            <a:endParaRPr lang="en-US" altLang="en-US" sz="3200">
              <a:solidFill>
                <a:srgbClr val="0070C0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965450" y="3108325"/>
            <a:ext cx="164592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Thread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5238750" y="3108325"/>
            <a:ext cx="164592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Thread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9448165" y="3108325"/>
            <a:ext cx="1645920" cy="7315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3200">
                <a:latin typeface="STXihei" panose="02010600040101010101" charset="-122"/>
                <a:ea typeface="STXihei" panose="02010600040101010101" charset="-122"/>
              </a:rPr>
              <a:t>Thread</a:t>
            </a:r>
            <a:endParaRPr lang="en-US" altLang="en-US" sz="3200"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1" name="Text Box 30"/>
          <p:cNvSpPr txBox="1"/>
          <p:nvPr/>
        </p:nvSpPr>
        <p:spPr>
          <a:xfrm>
            <a:off x="7512050" y="3168015"/>
            <a:ext cx="1308735" cy="681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……</a:t>
            </a:r>
            <a:endParaRPr lang="en-US" altLang="en-US" sz="32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6156325" y="2322830"/>
            <a:ext cx="2260600" cy="4235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Crawl &amp; Parse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cxnSp>
        <p:nvCxnSpPr>
          <p:cNvPr id="33" name="Straight Arrow Connector 32"/>
          <p:cNvCxnSpPr>
            <a:stCxn id="29" idx="2"/>
            <a:endCxn id="19" idx="0"/>
          </p:cNvCxnSpPr>
          <p:nvPr/>
        </p:nvCxnSpPr>
        <p:spPr>
          <a:xfrm>
            <a:off x="6061710" y="3839845"/>
            <a:ext cx="2967990" cy="1527175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10" idx="0"/>
          </p:cNvCxnSpPr>
          <p:nvPr/>
        </p:nvCxnSpPr>
        <p:spPr>
          <a:xfrm flipH="1">
            <a:off x="1242060" y="3861435"/>
            <a:ext cx="4853940" cy="15468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2" idx="0"/>
          </p:cNvCxnSpPr>
          <p:nvPr/>
        </p:nvCxnSpPr>
        <p:spPr>
          <a:xfrm flipH="1">
            <a:off x="4361815" y="3861435"/>
            <a:ext cx="1734185" cy="1531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35"/>
          <p:cNvSpPr txBox="1"/>
          <p:nvPr/>
        </p:nvSpPr>
        <p:spPr>
          <a:xfrm>
            <a:off x="8323580" y="4473575"/>
            <a:ext cx="193357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Remove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Current URL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7" name="Text Box 36"/>
          <p:cNvSpPr txBox="1"/>
          <p:nvPr/>
        </p:nvSpPr>
        <p:spPr>
          <a:xfrm>
            <a:off x="4968875" y="4501515"/>
            <a:ext cx="139192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Add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Next URLs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8" name="Text Box 37"/>
          <p:cNvSpPr txBox="1"/>
          <p:nvPr/>
        </p:nvSpPr>
        <p:spPr>
          <a:xfrm>
            <a:off x="197485" y="4411345"/>
            <a:ext cx="2226945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Save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algn="ctr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Current Content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1. 爬虫模块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5" name="Text Box 4"/>
          <p:cNvSpPr txBox="1"/>
          <p:nvPr/>
        </p:nvSpPr>
        <p:spPr>
          <a:xfrm>
            <a:off x="505460" y="1505585"/>
            <a:ext cx="10856595" cy="4778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主站：</a:t>
            </a: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www.njnu.edu.cn</a:t>
            </a:r>
            <a:endParaRPr lang="en-US" altLang="en-US" sz="32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  <a:p>
            <a:pPr marL="457200" indent="-4572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阳光网：news.njnu.edu.cn</a:t>
            </a:r>
            <a:endParaRPr lang="en-US" altLang="en-US" sz="32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  <a:p>
            <a:pPr marL="457200" indent="-4572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研究生院：grad.njnu.edu.cn</a:t>
            </a:r>
            <a:endParaRPr lang="en-US" altLang="en-US" sz="32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  <a:p>
            <a:pPr marL="457200" indent="-457200" fontAlgn="auto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所有28个二级学院：</a:t>
            </a:r>
            <a:br>
              <a:rPr lang="en-US" altLang="en-US" sz="32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honors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jsjyxy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gjy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jny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spa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sxy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law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marx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jky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xlxy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tky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wxy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wy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xinchuan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sfy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math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physics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hky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dky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sky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energy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d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ceai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env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</a:t>
            </a:r>
            <a:b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</a:b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hy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spxy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music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.njnu.edu.cn	</a:t>
            </a:r>
            <a:r>
              <a:rPr lang="en-US" altLang="en-US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msxy.njnu.edu.cn</a:t>
            </a:r>
            <a:endParaRPr lang="en-US" altLang="en-US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913880" y="1549400"/>
            <a:ext cx="4790440" cy="127254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Num Pages:	198,649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200" b="1">
                <a:solidFill>
                  <a:schemeClr val="bg1"/>
                </a:solidFill>
                <a:latin typeface="STXihei" panose="02010600040101010101" charset="-122"/>
                <a:ea typeface="STXihei" panose="02010600040101010101" charset="-122"/>
              </a:rPr>
              <a:t>Total Size:	1.2 GB</a:t>
            </a:r>
            <a:endParaRPr lang="en-US" altLang="en-US" sz="3200" b="1">
              <a:solidFill>
                <a:schemeClr val="bg1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044440" cy="829945"/>
            <a:chOff x="851" y="433"/>
            <a:chExt cx="794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72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1. 爬虫模块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209550" y="1703705"/>
            <a:ext cx="11754485" cy="175196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[0]          [URL] www.1.com          [nextURLs] www.2.com www.3.com    [title] title-1         [body] body-1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[1]          [URL] www.2.com          [nextURLs] www.1.com                         [title] title-2         [body] body-2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[2]          [URL] www.3.com          [nextURLs]                                              [title] title-3         [body] body-3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……   ……   ……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[9999]    [URL] www.9999.com    [nextURLs] www.1.com www.8.com    [title] title-9999    [body] body-9999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pic>
        <p:nvPicPr>
          <p:cNvPr id="4" name="Picture 3" descr="Screenshot from 2021-06-17 20-31-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655" y="4073525"/>
            <a:ext cx="11406505" cy="19500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 descr="Screenshot from 2021-06-17 20-43-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255" y="-51435"/>
            <a:ext cx="12201525" cy="69062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Group 7"/>
          <p:cNvGrpSpPr/>
          <p:nvPr/>
        </p:nvGrpSpPr>
        <p:grpSpPr>
          <a:xfrm>
            <a:off x="351790" y="248285"/>
            <a:ext cx="5958840" cy="829945"/>
            <a:chOff x="851" y="433"/>
            <a:chExt cx="9384" cy="1307"/>
          </a:xfrm>
        </p:grpSpPr>
        <p:sp>
          <p:nvSpPr>
            <p:cNvPr id="6" name="Rectangle 5"/>
            <p:cNvSpPr/>
            <p:nvPr/>
          </p:nvSpPr>
          <p:spPr>
            <a:xfrm>
              <a:off x="851" y="511"/>
              <a:ext cx="432" cy="1152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595" y="433"/>
              <a:ext cx="864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4800" b="1">
                  <a:solidFill>
                    <a:srgbClr val="0070C0"/>
                  </a:solidFill>
                  <a:latin typeface="STXihei" panose="02010600040101010101" charset="-122"/>
                  <a:ea typeface="STXihei" panose="02010600040101010101" charset="-122"/>
                </a:rPr>
                <a:t>2. PageRank模块</a:t>
              </a:r>
              <a:endParaRPr lang="en-US" altLang="en-US" sz="48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endParaRPr>
            </a:p>
          </p:txBody>
        </p:sp>
      </p:grpSp>
      <p:sp>
        <p:nvSpPr>
          <p:cNvPr id="9" name="Text Box 8"/>
          <p:cNvSpPr txBox="1"/>
          <p:nvPr/>
        </p:nvSpPr>
        <p:spPr>
          <a:xfrm>
            <a:off x="6624320" y="273685"/>
            <a:ext cx="4707890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3600" b="1">
                <a:solidFill>
                  <a:srgbClr val="0070C0"/>
                </a:solidFill>
                <a:latin typeface="STXihei" panose="02010600040101010101" charset="-122"/>
                <a:ea typeface="STXihei" panose="02010600040101010101" charset="-122"/>
              </a:rPr>
              <a:t>Step 1: Build Graph</a:t>
            </a:r>
            <a:endParaRPr lang="en-US" altLang="en-US" sz="3600" b="1">
              <a:solidFill>
                <a:srgbClr val="0070C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820545" y="1296670"/>
            <a:ext cx="8456295" cy="108775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[0]          [URL] www.1.com          [nextURLs] www.2.com www.3.com    ……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[1]          [URL] www.2.com          [nextURLs] www.1.com                         ……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[2]          [URL] www.3.com          [nextURLs]                                              ……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269875" y="296608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69875" y="437451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69875" y="5782945"/>
            <a:ext cx="13716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Map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cxnSp>
        <p:nvCxnSpPr>
          <p:cNvPr id="34" name="Straight Arrow Connector 33"/>
          <p:cNvCxnSpPr>
            <a:stCxn id="16" idx="3"/>
            <a:endCxn id="5" idx="1"/>
          </p:cNvCxnSpPr>
          <p:nvPr/>
        </p:nvCxnSpPr>
        <p:spPr>
          <a:xfrm>
            <a:off x="1641475" y="3331845"/>
            <a:ext cx="2917190" cy="635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4558665" y="29724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558665" y="57791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32" name="Text Box 31"/>
          <p:cNvSpPr txBox="1"/>
          <p:nvPr/>
        </p:nvSpPr>
        <p:spPr>
          <a:xfrm>
            <a:off x="1634490" y="4300855"/>
            <a:ext cx="2938780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latin typeface="STXihei" panose="02010600040101010101" charset="-122"/>
                <a:ea typeface="STXihei" panose="02010600040101010101" charset="-122"/>
              </a:rPr>
              <a:t>&lt;www.2.com,www.1.com&gt;</a:t>
            </a:r>
            <a:endParaRPr lang="en-US" altLang="en-US" sz="1600" b="1">
              <a:solidFill>
                <a:srgbClr val="00B05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680845" y="2590800"/>
            <a:ext cx="2973705" cy="6813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latin typeface="STXihei" panose="02010600040101010101" charset="-122"/>
                <a:ea typeface="STXihei" panose="02010600040101010101" charset="-122"/>
              </a:rPr>
              <a:t>&lt;www.1.com,www.2.com&gt;</a:t>
            </a:r>
            <a:endParaRPr lang="en-US" altLang="en-US" sz="1600" b="1">
              <a:solidFill>
                <a:srgbClr val="00B050"/>
              </a:solidFill>
              <a:latin typeface="STXihei" panose="02010600040101010101" charset="-122"/>
              <a:ea typeface="STXihei" panose="02010600040101010101" charset="-122"/>
            </a:endParaRPr>
          </a:p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latin typeface="STXihei" panose="02010600040101010101" charset="-122"/>
                <a:ea typeface="STXihei" panose="02010600040101010101" charset="-122"/>
                <a:sym typeface="+mn-ea"/>
              </a:rPr>
              <a:t>&lt;www.1.com,www.3.com&gt;</a:t>
            </a:r>
            <a:endParaRPr lang="en-US" altLang="en-US" sz="1600" b="1">
              <a:solidFill>
                <a:srgbClr val="00B050"/>
              </a:solidFill>
              <a:latin typeface="STXihei" panose="02010600040101010101" charset="-122"/>
              <a:ea typeface="STXihei" panose="02010600040101010101" charset="-122"/>
              <a:sym typeface="+mn-ea"/>
            </a:endParaRPr>
          </a:p>
        </p:txBody>
      </p:sp>
      <p:cxnSp>
        <p:nvCxnSpPr>
          <p:cNvPr id="14" name="Straight Arrow Connector 13"/>
          <p:cNvCxnSpPr>
            <a:stCxn id="2" idx="3"/>
            <a:endCxn id="19" idx="1"/>
          </p:cNvCxnSpPr>
          <p:nvPr/>
        </p:nvCxnSpPr>
        <p:spPr>
          <a:xfrm>
            <a:off x="1641475" y="4740275"/>
            <a:ext cx="2917190" cy="762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  <a:endCxn id="12" idx="1"/>
          </p:cNvCxnSpPr>
          <p:nvPr/>
        </p:nvCxnSpPr>
        <p:spPr>
          <a:xfrm flipV="1">
            <a:off x="1641475" y="6144895"/>
            <a:ext cx="2917190" cy="3810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2056765" y="5738495"/>
            <a:ext cx="2260600" cy="3860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indent="0" fontAlgn="auto">
              <a:lnSpc>
                <a:spcPct val="120000"/>
              </a:lnSpc>
              <a:buFont typeface="+mj-lt"/>
              <a:buNone/>
            </a:pPr>
            <a:r>
              <a:rPr lang="en-US" altLang="en-US" sz="1600" b="1">
                <a:solidFill>
                  <a:srgbClr val="00B050"/>
                </a:solidFill>
                <a:latin typeface="STXihei" panose="02010600040101010101" charset="-122"/>
                <a:ea typeface="STXihei" panose="02010600040101010101" charset="-122"/>
              </a:rPr>
              <a:t>&lt;www.3.com,null&gt;</a:t>
            </a:r>
            <a:endParaRPr lang="en-US" altLang="en-US" sz="1600" b="1">
              <a:solidFill>
                <a:srgbClr val="00B050"/>
              </a:solidFill>
              <a:latin typeface="STXihei" panose="02010600040101010101" charset="-122"/>
              <a:ea typeface="STXihei" panose="02010600040101010101" charset="-122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558665" y="4382135"/>
            <a:ext cx="1828800" cy="731520"/>
          </a:xfrm>
          <a:prstGeom prst="roundRect">
            <a:avLst/>
          </a:prstGeom>
          <a:ln w="1905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en-US" sz="3200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Reduce</a:t>
            </a:r>
            <a:endParaRPr lang="en-US" altLang="en-US" sz="3200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</p:txBody>
      </p:sp>
      <p:sp>
        <p:nvSpPr>
          <p:cNvPr id="20" name="Text Box 19"/>
          <p:cNvSpPr txBox="1"/>
          <p:nvPr/>
        </p:nvSpPr>
        <p:spPr>
          <a:xfrm>
            <a:off x="7061200" y="4203065"/>
            <a:ext cx="5038725" cy="1087755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 rtlCol="0">
            <a:spAutoFit/>
          </a:bodyPr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</a:rPr>
              <a:t>www.1.com    1.00    www.2.com www.3.com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www.2.com    1.00    www.1.com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</a:endParaRPr>
          </a:p>
          <a:p>
            <a:pPr indent="0" algn="l" fontAlgn="auto">
              <a:lnSpc>
                <a:spcPct val="120000"/>
              </a:lnSpc>
              <a:buFont typeface="+mj-lt"/>
              <a:buNone/>
            </a:pPr>
            <a:r>
              <a:rPr lang="en-US" altLang="en-US" b="1">
                <a:solidFill>
                  <a:srgbClr val="0070C0"/>
                </a:solidFill>
                <a:ea typeface="STXihei" panose="02010600040101010101" charset="-122"/>
                <a:cs typeface="+mn-lt"/>
                <a:sym typeface="+mn-ea"/>
              </a:rPr>
              <a:t>www.3.com    1.00</a:t>
            </a:r>
            <a:endParaRPr lang="en-US" altLang="en-US" b="1">
              <a:solidFill>
                <a:srgbClr val="0070C0"/>
              </a:solidFill>
              <a:ea typeface="STXihei" panose="02010600040101010101" charset="-122"/>
              <a:cs typeface="+mn-lt"/>
              <a:sym typeface="+mn-ea"/>
            </a:endParaRPr>
          </a:p>
        </p:txBody>
      </p:sp>
      <p:cxnSp>
        <p:nvCxnSpPr>
          <p:cNvPr id="21" name="Straight Arrow Connector 20"/>
          <p:cNvCxnSpPr>
            <a:stCxn id="5" idx="3"/>
            <a:endCxn id="20" idx="1"/>
          </p:cNvCxnSpPr>
          <p:nvPr/>
        </p:nvCxnSpPr>
        <p:spPr>
          <a:xfrm>
            <a:off x="6387465" y="3338195"/>
            <a:ext cx="673735" cy="140906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 flipV="1">
            <a:off x="6387465" y="4747260"/>
            <a:ext cx="673735" cy="63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2" idx="3"/>
            <a:endCxn id="20" idx="1"/>
          </p:cNvCxnSpPr>
          <p:nvPr/>
        </p:nvCxnSpPr>
        <p:spPr>
          <a:xfrm flipV="1">
            <a:off x="6387465" y="4747260"/>
            <a:ext cx="673735" cy="1397635"/>
          </a:xfrm>
          <a:prstGeom prst="straightConnector1">
            <a:avLst/>
          </a:prstGeom>
          <a:ln w="19050">
            <a:solidFill>
              <a:srgbClr val="00B050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4789</Words>
  <Application>WPS Presentation</Application>
  <PresentationFormat>宽屏</PresentationFormat>
  <Paragraphs>354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Arial</vt:lpstr>
      <vt:lpstr>SimSun</vt:lpstr>
      <vt:lpstr>Wingdings</vt:lpstr>
      <vt:lpstr>STXihei</vt:lpstr>
      <vt:lpstr>微软雅黑</vt:lpstr>
      <vt:lpstr>Arial Unicode MS</vt:lpstr>
      <vt:lpstr>Arial Black</vt:lpstr>
      <vt:lpstr>宋体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administrator</cp:lastModifiedBy>
  <cp:revision>79</cp:revision>
  <dcterms:created xsi:type="dcterms:W3CDTF">2021-06-17T21:07:10Z</dcterms:created>
  <dcterms:modified xsi:type="dcterms:W3CDTF">2021-06-17T21:07:10Z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1033-11.1.0.9505</vt:lpwstr>
  </property>
</Properties>
</file>

<file path=docProps/thumbnail.jpeg>
</file>